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7" r:id="rId5"/>
    <p:sldId id="258" r:id="rId6"/>
    <p:sldId id="305" r:id="rId7"/>
    <p:sldId id="307" r:id="rId8"/>
    <p:sldId id="306" r:id="rId9"/>
    <p:sldId id="285" r:id="rId10"/>
    <p:sldId id="304" r:id="rId11"/>
    <p:sldId id="286" r:id="rId12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fr-FR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3C53"/>
    <a:srgbClr val="091932"/>
    <a:srgbClr val="4EB7A0"/>
    <a:srgbClr val="25233F"/>
    <a:srgbClr val="6CD1D4"/>
    <a:srgbClr val="6EBEAF"/>
    <a:srgbClr val="7AC1A3"/>
    <a:srgbClr val="03462A"/>
    <a:srgbClr val="A0D0DC"/>
    <a:srgbClr val="44B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848A66-2804-1D43-A59B-B144EF859DA1}" v="58" dt="2020-01-02T11:51:54.704"/>
    <p1510:client id="{9EDB20B2-2055-794D-8B68-F06F7427DE4A}" v="61" dt="2020-01-02T12:18:25.709"/>
    <p1510:client id="{AC01F1C6-06B7-374A-88EC-1509FE220ED5}" v="29" dt="2020-01-02T16:57:56.528"/>
    <p1510:client id="{F51C518C-EA54-1740-8F5C-9A3F7388EEC5}" v="2" dt="2020-01-02T10:50:19.033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61"/>
    <p:restoredTop sz="94150"/>
  </p:normalViewPr>
  <p:slideViewPr>
    <p:cSldViewPr snapToGrid="0" snapToObjects="1">
      <p:cViewPr varScale="1">
        <p:scale>
          <a:sx n="62" d="100"/>
          <a:sy n="62" d="100"/>
        </p:scale>
        <p:origin x="1712" y="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1/2/20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4072839750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697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fr-FR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fr-FR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  <a:br>
              <a:rPr lang="en-US" dirty="0"/>
            </a:br>
            <a:r>
              <a:rPr lang="fr-FR"/>
              <a:t>Insert - title </a:t>
            </a:r>
            <a:br>
              <a:rPr lang="en-US" dirty="0"/>
            </a:br>
            <a:r>
              <a:rPr lang="fr-FR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fr-FR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Todays learning, point number 1</a:t>
            </a:r>
          </a:p>
          <a:p>
            <a:pPr lvl="0" rtl="0"/>
            <a:r>
              <a:rPr lang="fr-FR"/>
              <a:t>Todays learning, point number 2</a:t>
            </a:r>
          </a:p>
          <a:p>
            <a:pPr lvl="0" rtl="0"/>
            <a:r>
              <a:rPr lang="fr-FR"/>
              <a:t>Todays learning, point number 3</a:t>
            </a:r>
          </a:p>
          <a:p>
            <a:pPr lvl="0" rtl="0"/>
            <a:r>
              <a:rPr lang="fr-FR"/>
              <a:t>Todays learning, point number 4</a:t>
            </a:r>
          </a:p>
          <a:p>
            <a:pPr lvl="0" rtl="0"/>
            <a:r>
              <a:rPr lang="fr-FR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m/streetview/#oceans" TargetMode="External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hyperlink" Target="https://www.youtube.com/user/CATLINSEAVIEWSURVEY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gci.uq.edu.au/xl-catlin-seaview-survey" TargetMode="External"/><Relationship Id="rId5" Type="http://schemas.openxmlformats.org/officeDocument/2006/relationships/image" Target="../media/image13.png"/><Relationship Id="rId4" Type="http://schemas.openxmlformats.org/officeDocument/2006/relationships/hyperlink" Target="https://plus.google.com/+CatlinSeaviewSurvey" TargetMode="External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91BD6653-592D-3344-96D7-930225D2B6B9}"/>
              </a:ext>
            </a:extLst>
          </p:cNvPr>
          <p:cNvSpPr/>
          <p:nvPr/>
        </p:nvSpPr>
        <p:spPr>
          <a:xfrm>
            <a:off x="2725067" y="-1944453"/>
            <a:ext cx="7964625" cy="796320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fr-FR"/>
              <a:t>Leçon 8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18919" y="3837179"/>
            <a:ext cx="3368675" cy="2112962"/>
          </a:xfrm>
        </p:spPr>
        <p:txBody>
          <a:bodyPr rtlCol="0"/>
          <a:lstStyle/>
          <a:p>
            <a:pPr rtl="0"/>
            <a:r>
              <a:rPr lang="fr-FR" dirty="0"/>
              <a:t>Conférence</a:t>
            </a:r>
          </a:p>
          <a:p>
            <a:pPr rtl="0"/>
            <a:r>
              <a:rPr lang="fr-FR" dirty="0"/>
              <a:t>de presse sur les coraux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7"/>
            <a:ext cx="1919429" cy="292537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fr-FR" dirty="0"/>
              <a:t>Océans de corail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7" y="651020"/>
            <a:ext cx="1207800" cy="136491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fr-FR" dirty="0"/>
              <a:t>Science | 7-11 ans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2" name="Shape 37">
            <a:extLst>
              <a:ext uri="{FF2B5EF4-FFF2-40B4-BE49-F238E27FC236}">
                <a16:creationId xmlns:a16="http://schemas.microsoft.com/office/drawing/2014/main" id="{007AFD11-9EA6-A648-A9EE-C5A4091138A8}"/>
              </a:ext>
            </a:extLst>
          </p:cNvPr>
          <p:cNvSpPr/>
          <p:nvPr/>
        </p:nvSpPr>
        <p:spPr>
          <a:xfrm>
            <a:off x="451345" y="876300"/>
            <a:ext cx="8243393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 b="1" dirty="0">
              <a:latin typeface="Century Gothic Bold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6E07C83-CAF0-454B-871E-4D2181B2F09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8969" y="383177"/>
            <a:ext cx="341902" cy="34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02ED9E68-44AF-814E-8A0D-2FA6671D6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8 : Conférence de presse sur les coraux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14875AA-FDBE-4745-9E8D-FD76777448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72099" y="2816323"/>
            <a:ext cx="2522907" cy="1053385"/>
          </a:xfrm>
        </p:spPr>
        <p:txBody>
          <a:bodyPr rtlCol="0"/>
          <a:lstStyle/>
          <a:p>
            <a:pPr defTabSz="457200" rtl="0"/>
            <a:r>
              <a:rPr lang="fr-FR" dirty="0">
                <a:solidFill>
                  <a:schemeClr val="bg2"/>
                </a:solidFill>
              </a:rPr>
              <a:t>Partager des conclusions à l’aide de sources primaires et secondaires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474CFCC-828E-194E-A4B6-B5824D515C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67919" y="2816324"/>
            <a:ext cx="2522907" cy="1053385"/>
          </a:xfrm>
        </p:spPr>
        <p:txBody>
          <a:bodyPr rtlCol="0"/>
          <a:lstStyle/>
          <a:p>
            <a:pPr defTabSz="457200" rtl="0"/>
            <a:r>
              <a:rPr lang="fr-FR" dirty="0">
                <a:solidFill>
                  <a:schemeClr val="bg2"/>
                </a:solidFill>
              </a:rPr>
              <a:t>Choisir un format et un style de compte rendu en fonction du but recherché et du public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7EA040D-E788-1D40-B7C8-468E262501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63739" y="2820461"/>
            <a:ext cx="2601889" cy="1053385"/>
          </a:xfrm>
        </p:spPr>
        <p:txBody>
          <a:bodyPr rtlCol="0"/>
          <a:lstStyle/>
          <a:p>
            <a:pPr defTabSz="457200" rtl="0"/>
            <a:r>
              <a:rPr lang="fr-FR" dirty="0">
                <a:solidFill>
                  <a:schemeClr val="bg2"/>
                </a:solidFill>
              </a:rPr>
              <a:t>Expliquer vos points de vue et ceux des autres sur les changements environnementaux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CD4DDFB-9CD1-9C4F-A3F0-ACB8028653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9946" y="1026912"/>
            <a:ext cx="3764854" cy="359903"/>
          </a:xfrm>
        </p:spPr>
        <p:txBody>
          <a:bodyPr rtlCol="0"/>
          <a:lstStyle/>
          <a:p>
            <a:pPr rtl="0"/>
            <a:r>
              <a:rPr lang="fr-FR" sz="3400" dirty="0"/>
              <a:t>Objectifs d’apprentissage</a:t>
            </a:r>
          </a:p>
        </p:txBody>
      </p:sp>
    </p:spTree>
    <p:extLst>
      <p:ext uri="{BB962C8B-B14F-4D97-AF65-F5344CB8AC3E}">
        <p14:creationId xmlns:p14="http://schemas.microsoft.com/office/powerpoint/2010/main" val="287451791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8 : Conférence de presse sur les coraux</a:t>
            </a:r>
          </a:p>
        </p:txBody>
      </p:sp>
      <p:pic>
        <p:nvPicPr>
          <p:cNvPr id="13" name="Picture 12">
            <a:hlinkClick r:id="rId2"/>
            <a:extLst>
              <a:ext uri="{FF2B5EF4-FFF2-40B4-BE49-F238E27FC236}">
                <a16:creationId xmlns:a16="http://schemas.microsoft.com/office/drawing/2014/main" id="{E7C76998-B1FA-2842-9EEA-2AD21CFA9FE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11"/>
          <a:stretch/>
        </p:blipFill>
        <p:spPr>
          <a:xfrm>
            <a:off x="5338707" y="4510588"/>
            <a:ext cx="3049200" cy="1709238"/>
          </a:xfrm>
          <a:prstGeom prst="rect">
            <a:avLst/>
          </a:prstGeom>
          <a:ln>
            <a:solidFill>
              <a:srgbClr val="25243D"/>
            </a:solidFill>
          </a:ln>
        </p:spPr>
      </p:pic>
      <p:pic>
        <p:nvPicPr>
          <p:cNvPr id="14" name="Picture 13">
            <a:hlinkClick r:id="rId4"/>
            <a:extLst>
              <a:ext uri="{FF2B5EF4-FFF2-40B4-BE49-F238E27FC236}">
                <a16:creationId xmlns:a16="http://schemas.microsoft.com/office/drawing/2014/main" id="{E9B5BCEF-B57E-EA40-A225-E1FF4B7D8B2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94"/>
          <a:stretch/>
        </p:blipFill>
        <p:spPr>
          <a:xfrm>
            <a:off x="792924" y="4510587"/>
            <a:ext cx="3049200" cy="1722940"/>
          </a:xfrm>
          <a:prstGeom prst="rect">
            <a:avLst/>
          </a:prstGeom>
          <a:ln>
            <a:solidFill>
              <a:srgbClr val="25243D"/>
            </a:solidFill>
          </a:ln>
        </p:spPr>
      </p:pic>
      <p:pic>
        <p:nvPicPr>
          <p:cNvPr id="15" name="Picture 14">
            <a:hlinkClick r:id="rId6"/>
            <a:extLst>
              <a:ext uri="{FF2B5EF4-FFF2-40B4-BE49-F238E27FC236}">
                <a16:creationId xmlns:a16="http://schemas.microsoft.com/office/drawing/2014/main" id="{C0645737-2B6F-0F41-86B0-41F1B634E89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467"/>
          <a:stretch/>
        </p:blipFill>
        <p:spPr>
          <a:xfrm>
            <a:off x="5338707" y="2222500"/>
            <a:ext cx="3049200" cy="1727200"/>
          </a:xfrm>
          <a:prstGeom prst="rect">
            <a:avLst/>
          </a:prstGeom>
          <a:ln>
            <a:solidFill>
              <a:srgbClr val="25243D"/>
            </a:solidFill>
          </a:ln>
        </p:spPr>
      </p:pic>
      <p:pic>
        <p:nvPicPr>
          <p:cNvPr id="16" name="Picture 15">
            <a:hlinkClick r:id="rId8"/>
            <a:extLst>
              <a:ext uri="{FF2B5EF4-FFF2-40B4-BE49-F238E27FC236}">
                <a16:creationId xmlns:a16="http://schemas.microsoft.com/office/drawing/2014/main" id="{B9554193-FEAF-B74E-B2CE-24F043104382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238"/>
          <a:stretch/>
        </p:blipFill>
        <p:spPr>
          <a:xfrm>
            <a:off x="792924" y="2222500"/>
            <a:ext cx="3049200" cy="1716586"/>
          </a:xfrm>
          <a:prstGeom prst="rect">
            <a:avLst/>
          </a:prstGeom>
          <a:ln>
            <a:solidFill>
              <a:srgbClr val="25243D"/>
            </a:solidFill>
          </a:ln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EF027B7E-10C7-D844-BE11-D1679FDEC181}"/>
              </a:ext>
            </a:extLst>
          </p:cNvPr>
          <p:cNvSpPr txBox="1">
            <a:spLocks/>
          </p:cNvSpPr>
          <p:nvPr/>
        </p:nvSpPr>
        <p:spPr bwMode="auto">
          <a:xfrm>
            <a:off x="344990" y="1169707"/>
            <a:ext cx="88931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fr-FR" sz="2800" b="1" dirty="0">
                <a:solidFill>
                  <a:schemeClr val="bg2"/>
                </a:solidFill>
                <a:latin typeface="Century Gothic" panose="020B0502020202020204" pitchFamily="34" charset="0"/>
              </a:rPr>
              <a:t>Il est important de partager les conclusions </a:t>
            </a:r>
          </a:p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fr-FR" sz="2800" b="1" dirty="0">
                <a:solidFill>
                  <a:schemeClr val="bg2"/>
                </a:solidFill>
                <a:latin typeface="Century Gothic" panose="020B0502020202020204" pitchFamily="34" charset="0"/>
              </a:rPr>
              <a:t>d’une expédition...</a:t>
            </a:r>
            <a:endParaRPr lang="en-GB" altLang="en-US" sz="2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F81651BD-3F7C-454C-BCC7-58A126904C48}"/>
              </a:ext>
            </a:extLst>
          </p:cNvPr>
          <p:cNvSpPr txBox="1">
            <a:spLocks/>
          </p:cNvSpPr>
          <p:nvPr/>
        </p:nvSpPr>
        <p:spPr bwMode="auto">
          <a:xfrm>
            <a:off x="785687" y="3939086"/>
            <a:ext cx="34307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fr-FR" sz="1200" b="1" dirty="0">
                <a:solidFill>
                  <a:schemeClr val="bg2"/>
                </a:solidFill>
                <a:latin typeface="Century Gothic" panose="020B0502020202020204" pitchFamily="34" charset="0"/>
              </a:rPr>
              <a:t>à travers une plongée virtuelle pour que tout le monde puisse visiter le récif corallien</a:t>
            </a:r>
            <a:endParaRPr lang="en-GB" altLang="en-US" sz="12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D0D9ABE-44D1-714A-883B-C3A1C641945D}"/>
              </a:ext>
            </a:extLst>
          </p:cNvPr>
          <p:cNvSpPr txBox="1">
            <a:spLocks/>
          </p:cNvSpPr>
          <p:nvPr/>
        </p:nvSpPr>
        <p:spPr bwMode="auto">
          <a:xfrm>
            <a:off x="5314031" y="3939086"/>
            <a:ext cx="3041901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fr-FR" sz="1200" b="1" dirty="0">
                <a:solidFill>
                  <a:schemeClr val="bg2"/>
                </a:solidFill>
                <a:latin typeface="Century Gothic" panose="020B0502020202020204" pitchFamily="34" charset="0"/>
              </a:rPr>
              <a:t>à travers des articles de recherche scientifique publiés par les universités</a:t>
            </a:r>
            <a:endParaRPr lang="en-GB" altLang="en-US" sz="12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02560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8 : Conférence de presse sur les coraux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F55DA7C-0678-AB40-90EE-DE50B8539DBC}"/>
              </a:ext>
            </a:extLst>
          </p:cNvPr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5" r="3657"/>
          <a:stretch/>
        </p:blipFill>
        <p:spPr>
          <a:xfrm>
            <a:off x="5313931" y="2222500"/>
            <a:ext cx="3042000" cy="1728000"/>
          </a:xfrm>
          <a:prstGeom prst="rect">
            <a:avLst/>
          </a:prstGeom>
          <a:ln>
            <a:solidFill>
              <a:srgbClr val="25243D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E9B92FE-FE3A-3A46-91E5-CB918ACD56F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3" t="1494" r="3228" b="3234"/>
          <a:stretch/>
        </p:blipFill>
        <p:spPr>
          <a:xfrm>
            <a:off x="825035" y="4511474"/>
            <a:ext cx="3042000" cy="1728549"/>
          </a:xfrm>
          <a:prstGeom prst="rect">
            <a:avLst/>
          </a:prstGeom>
          <a:ln>
            <a:solidFill>
              <a:srgbClr val="25243D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200B54C-B321-2D41-A70E-68ABB60B1C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028" y="4485263"/>
            <a:ext cx="3041903" cy="172835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9ABA8899-23D6-2E47-A8CD-8A00A17828A6}"/>
              </a:ext>
            </a:extLst>
          </p:cNvPr>
          <p:cNvSpPr txBox="1">
            <a:spLocks/>
          </p:cNvSpPr>
          <p:nvPr/>
        </p:nvSpPr>
        <p:spPr bwMode="auto">
          <a:xfrm>
            <a:off x="363119" y="1128003"/>
            <a:ext cx="88931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fr-FR" sz="2800" b="1" dirty="0">
                <a:solidFill>
                  <a:schemeClr val="bg2"/>
                </a:solidFill>
                <a:latin typeface="Century Gothic" panose="020B0502020202020204" pitchFamily="34" charset="0"/>
              </a:rPr>
              <a:t>L’expédition </a:t>
            </a:r>
            <a:r>
              <a:rPr lang="fr-FR" sz="2800" b="1" dirty="0" err="1">
                <a:solidFill>
                  <a:schemeClr val="bg2"/>
                </a:solidFill>
                <a:latin typeface="Century Gothic" panose="020B0502020202020204" pitchFamily="34" charset="0"/>
              </a:rPr>
              <a:t>Seaview</a:t>
            </a:r>
            <a:r>
              <a:rPr lang="fr-FR" sz="2800" b="1" dirty="0">
                <a:solidFill>
                  <a:schemeClr val="bg2"/>
                </a:solidFill>
                <a:latin typeface="Century Gothic" panose="020B0502020202020204" pitchFamily="34" charset="0"/>
              </a:rPr>
              <a:t> Survey est sponsorisée </a:t>
            </a:r>
          </a:p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fr-FR" sz="2800" b="1" dirty="0">
                <a:solidFill>
                  <a:schemeClr val="bg2"/>
                </a:solidFill>
                <a:latin typeface="Century Gothic" panose="020B0502020202020204" pitchFamily="34" charset="0"/>
              </a:rPr>
              <a:t>par AXA XL</a:t>
            </a:r>
            <a:endParaRPr lang="en-GB" altLang="en-US" sz="2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93E24A91-2F81-4A45-A7C3-2601F835F8C1}"/>
              </a:ext>
            </a:extLst>
          </p:cNvPr>
          <p:cNvSpPr txBox="1">
            <a:spLocks/>
          </p:cNvSpPr>
          <p:nvPr/>
        </p:nvSpPr>
        <p:spPr bwMode="auto">
          <a:xfrm>
            <a:off x="765434" y="3974426"/>
            <a:ext cx="326469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fr-FR" sz="1200" b="1" dirty="0">
                <a:solidFill>
                  <a:schemeClr val="bg2"/>
                </a:solidFill>
                <a:latin typeface="Century Gothic" panose="020B0502020202020204" pitchFamily="34" charset="0"/>
              </a:rPr>
              <a:t>AXA XL est une compagnie d’assurance.</a:t>
            </a:r>
            <a:endParaRPr lang="en-GB" altLang="en-US" sz="12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E27C7723-E78E-A94C-832A-1D6662C3390E}"/>
              </a:ext>
            </a:extLst>
          </p:cNvPr>
          <p:cNvSpPr txBox="1">
            <a:spLocks/>
          </p:cNvSpPr>
          <p:nvPr/>
        </p:nvSpPr>
        <p:spPr bwMode="auto">
          <a:xfrm>
            <a:off x="5314029" y="3987212"/>
            <a:ext cx="30824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fr-FR" sz="1200" b="1">
                <a:solidFill>
                  <a:schemeClr val="bg2"/>
                </a:solidFill>
                <a:latin typeface="Century Gothic" panose="020B0502020202020204" pitchFamily="34" charset="0"/>
              </a:rPr>
              <a:t>Elle sponsorise la recherche en Arctique et sur les récifs coralliens.</a:t>
            </a:r>
            <a:endParaRPr lang="en-GB" altLang="en-US" sz="12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7DCC0740-FC61-0744-B773-382A71CACB8B}"/>
              </a:ext>
            </a:extLst>
          </p:cNvPr>
          <p:cNvSpPr txBox="1">
            <a:spLocks/>
          </p:cNvSpPr>
          <p:nvPr/>
        </p:nvSpPr>
        <p:spPr bwMode="auto">
          <a:xfrm>
            <a:off x="785688" y="6249726"/>
            <a:ext cx="343071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fr-FR" sz="1200" b="1" dirty="0">
                <a:solidFill>
                  <a:schemeClr val="bg2"/>
                </a:solidFill>
                <a:latin typeface="Century Gothic" panose="020B0502020202020204" pitchFamily="34" charset="0"/>
              </a:rPr>
              <a:t>Les changements environnementaux présentent des risques pour les entreprises.</a:t>
            </a:r>
            <a:endParaRPr lang="en-GB" altLang="en-US" sz="12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D0AB57AC-D9E6-C54B-BBC4-A9622386C5FE}"/>
              </a:ext>
            </a:extLst>
          </p:cNvPr>
          <p:cNvSpPr txBox="1">
            <a:spLocks/>
          </p:cNvSpPr>
          <p:nvPr/>
        </p:nvSpPr>
        <p:spPr bwMode="auto">
          <a:xfrm>
            <a:off x="5314029" y="6262757"/>
            <a:ext cx="30824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fr-FR" sz="1200" b="1" dirty="0">
                <a:solidFill>
                  <a:schemeClr val="bg2"/>
                </a:solidFill>
                <a:latin typeface="Century Gothic" panose="020B0502020202020204" pitchFamily="34" charset="0"/>
              </a:rPr>
              <a:t>L’exposition médiatique aide à trouver de nouveaux sponsors.</a:t>
            </a:r>
            <a:endParaRPr lang="en-GB" altLang="en-US" sz="12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EDD1E557-A208-0443-8C5B-D66F57AAB650}"/>
              </a:ext>
            </a:extLst>
          </p:cNvPr>
          <p:cNvSpPr/>
          <p:nvPr/>
        </p:nvSpPr>
        <p:spPr>
          <a:xfrm>
            <a:off x="765434" y="2222500"/>
            <a:ext cx="3042000" cy="1728000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 w="9525">
            <a:solidFill>
              <a:srgbClr val="2524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en-GB"/>
          </a:p>
        </p:txBody>
      </p:sp>
      <p:pic>
        <p:nvPicPr>
          <p:cNvPr id="3" name="Picture 2" descr="A close up of a sign&#10;&#10;Description automatically generated">
            <a:extLst>
              <a:ext uri="{FF2B5EF4-FFF2-40B4-BE49-F238E27FC236}">
                <a16:creationId xmlns:a16="http://schemas.microsoft.com/office/drawing/2014/main" id="{ACFB6AE8-3B1F-5849-9A6E-BCFC0AE6BAF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095" y="2617251"/>
            <a:ext cx="2832076" cy="938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594725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8 : Conférence de presse sur les coraux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0F373307-DEB4-B147-BF62-332DAFE39A35}"/>
              </a:ext>
            </a:extLst>
          </p:cNvPr>
          <p:cNvSpPr txBox="1">
            <a:spLocks/>
          </p:cNvSpPr>
          <p:nvPr/>
        </p:nvSpPr>
        <p:spPr bwMode="auto">
          <a:xfrm>
            <a:off x="333666" y="1193693"/>
            <a:ext cx="8893175" cy="752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fr-FR" sz="2800" b="1" dirty="0">
                <a:solidFill>
                  <a:schemeClr val="bg2"/>
                </a:solidFill>
                <a:latin typeface="Century Gothic" panose="020B0502020202020204" pitchFamily="34" charset="0"/>
              </a:rPr>
              <a:t>Revois ce que tu as appris au cours des précédentes leçons</a:t>
            </a:r>
            <a:endParaRPr lang="en-GB" altLang="en-US" sz="2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3369180-65BF-0D43-A918-37CA47AD9E1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63" t="14820" r="18883" b="44443"/>
          <a:stretch/>
        </p:blipFill>
        <p:spPr bwMode="auto">
          <a:xfrm>
            <a:off x="2954294" y="2310063"/>
            <a:ext cx="3300500" cy="174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E8F2A09-A240-8943-AA19-D965400945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6730" y="2724458"/>
            <a:ext cx="2248007" cy="304079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D7A252B-8741-4747-9748-E01CCC9E4E4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564" y="4244857"/>
            <a:ext cx="2492872" cy="18738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492033" y="2774364"/>
            <a:ext cx="106249" cy="76648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52" y="2587821"/>
            <a:ext cx="2226218" cy="3183285"/>
          </a:xfrm>
          <a:prstGeom prst="rect">
            <a:avLst/>
          </a:prstGeom>
          <a:solidFill>
            <a:srgbClr val="FFFFFF">
              <a:shade val="85000"/>
            </a:srgbClr>
          </a:solidFill>
          <a:ln w="9525">
            <a:noFill/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Rectangle 13"/>
          <p:cNvSpPr/>
          <p:nvPr/>
        </p:nvSpPr>
        <p:spPr>
          <a:xfrm>
            <a:off x="1235009" y="2774364"/>
            <a:ext cx="106249" cy="76648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409302566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8 : Conférence de presse sur les coraux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9DBC6B5-B37E-2C4D-9D2A-904E63D5B207}"/>
              </a:ext>
            </a:extLst>
          </p:cNvPr>
          <p:cNvSpPr txBox="1">
            <a:spLocks/>
          </p:cNvSpPr>
          <p:nvPr/>
        </p:nvSpPr>
        <p:spPr bwMode="auto">
          <a:xfrm>
            <a:off x="333666" y="1365752"/>
            <a:ext cx="7911809" cy="657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fr-FR" sz="2800" b="1">
                <a:solidFill>
                  <a:schemeClr val="bg2"/>
                </a:solidFill>
                <a:latin typeface="Century Gothic" panose="020B0502020202020204" pitchFamily="34" charset="0"/>
              </a:rPr>
              <a:t>Crée ton compte rendu d’expédition</a:t>
            </a:r>
            <a:endParaRPr lang="en-GB" altLang="en-US" sz="2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Shape 210">
            <a:extLst>
              <a:ext uri="{FF2B5EF4-FFF2-40B4-BE49-F238E27FC236}">
                <a16:creationId xmlns:a16="http://schemas.microsoft.com/office/drawing/2014/main" id="{DA86F62C-C718-864B-9EBD-E54A10C1736B}"/>
              </a:ext>
            </a:extLst>
          </p:cNvPr>
          <p:cNvSpPr/>
          <p:nvPr/>
        </p:nvSpPr>
        <p:spPr>
          <a:xfrm flipH="1">
            <a:off x="4940968" y="2460239"/>
            <a:ext cx="3217948" cy="32179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7A050C-8A94-E640-8800-6D1D8D5C276A}"/>
              </a:ext>
            </a:extLst>
          </p:cNvPr>
          <p:cNvSpPr txBox="1"/>
          <p:nvPr/>
        </p:nvSpPr>
        <p:spPr>
          <a:xfrm>
            <a:off x="5247274" y="3053551"/>
            <a:ext cx="2911642" cy="20313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rtl="0"/>
            <a:r>
              <a:rPr lang="fr-FR" sz="1800" b="1" dirty="0">
                <a:solidFill>
                  <a:schemeClr val="bg2"/>
                </a:solidFill>
                <a:latin typeface="Century Gothic" panose="020B0502020202020204" pitchFamily="34" charset="0"/>
              </a:rPr>
              <a:t>Tu peux utiliser ce modèle d’article ou un autre format comme une vidéo, une affiche ou un communiqué de presse pour créer ton compte rendu d’expédition.</a:t>
            </a:r>
            <a:endParaRPr lang="en-GB" sz="1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083" y="2017277"/>
            <a:ext cx="3098143" cy="43992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533989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04E1632F-233A-3143-BCEB-01E4A01D58B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" y="0"/>
            <a:ext cx="9140648" cy="6858000"/>
          </a:xfrm>
          <a:prstGeom prst="rect">
            <a:avLst/>
          </a:prstGeom>
        </p:spPr>
      </p:pic>
      <p:sp>
        <p:nvSpPr>
          <p:cNvPr id="35" name="Shape 210">
            <a:extLst>
              <a:ext uri="{FF2B5EF4-FFF2-40B4-BE49-F238E27FC236}">
                <a16:creationId xmlns:a16="http://schemas.microsoft.com/office/drawing/2014/main" id="{0CA37D16-ADD1-3641-9B70-526CBBC22BB0}"/>
              </a:ext>
            </a:extLst>
          </p:cNvPr>
          <p:cNvSpPr/>
          <p:nvPr/>
        </p:nvSpPr>
        <p:spPr>
          <a:xfrm>
            <a:off x="754699" y="3389112"/>
            <a:ext cx="2830713" cy="28307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6AD2B22-C1CF-4F41-BC96-6D077D371087}"/>
              </a:ext>
            </a:extLst>
          </p:cNvPr>
          <p:cNvSpPr txBox="1"/>
          <p:nvPr/>
        </p:nvSpPr>
        <p:spPr>
          <a:xfrm>
            <a:off x="871398" y="3938555"/>
            <a:ext cx="2597314" cy="23083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>
              <a:defRPr/>
            </a:pPr>
            <a:r>
              <a:rPr lang="fr-FR" sz="1800" b="1" dirty="0">
                <a:solidFill>
                  <a:schemeClr val="bg2"/>
                </a:solidFill>
                <a:latin typeface="Century Gothic" panose="020B0502020202020204" pitchFamily="34" charset="0"/>
              </a:rPr>
              <a:t>Félicitations ! Tu as terminé ton expédition sur la Grande Barrière de Corail, tu es maintenant un explorateur de l’océan !</a:t>
            </a:r>
            <a:endParaRPr lang="en-GB" sz="1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8 : Conférence de presse sur les coraux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</p:spTree>
    <p:extLst>
      <p:ext uri="{BB962C8B-B14F-4D97-AF65-F5344CB8AC3E}">
        <p14:creationId xmlns:p14="http://schemas.microsoft.com/office/powerpoint/2010/main" val="233617639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D30D503-855A-CB4C-8F8D-DBB81B2A9BE1}"/>
              </a:ext>
            </a:extLst>
          </p:cNvPr>
          <p:cNvSpPr txBox="1"/>
          <p:nvPr/>
        </p:nvSpPr>
        <p:spPr>
          <a:xfrm>
            <a:off x="1857840" y="5678747"/>
            <a:ext cx="5337044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93988" algn="l"/>
              </a:tabLst>
            </a:pPr>
            <a:r>
              <a:rPr lang="fr-FR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Toutes les autres images </a:t>
            </a:r>
            <a:r>
              <a:rPr lang="fr-FR" sz="1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	  </a:t>
            </a:r>
            <a:r>
              <a:rPr lang="fr-FR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XL </a:t>
            </a:r>
            <a:r>
              <a:rPr lang="fr-FR" sz="1400" b="1" u="none" strike="noStrike" cap="none" spc="0" normalizeH="0" dirty="0" err="1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Catlin</a:t>
            </a:r>
            <a:r>
              <a:rPr lang="fr-FR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 </a:t>
            </a:r>
            <a:r>
              <a:rPr lang="fr-FR" sz="1400" b="1" u="none" strike="noStrike" cap="none" spc="0" normalizeH="0" dirty="0" err="1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Seaview</a:t>
            </a:r>
            <a:r>
              <a:rPr lang="fr-FR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 Survey</a:t>
            </a:r>
          </a:p>
          <a:p>
            <a:pPr defTabSz="457200">
              <a:tabLst>
                <a:tab pos="2693988" algn="l"/>
              </a:tabLst>
            </a:pPr>
            <a:r>
              <a:rPr lang="fr-FR" sz="1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et photos</a:t>
            </a:r>
            <a:endParaRPr lang="fr-FR" sz="1400" b="1" u="none" strike="noStrike" cap="none" spc="0" normalizeH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51F63E4D-6BBF-3E43-84DD-D801409E7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8 : Conférence de presse sur les coraux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ED89C4-02B2-854A-B233-1F562F7FA573}"/>
              </a:ext>
            </a:extLst>
          </p:cNvPr>
          <p:cNvSpPr txBox="1"/>
          <p:nvPr/>
        </p:nvSpPr>
        <p:spPr>
          <a:xfrm>
            <a:off x="449263" y="2222500"/>
            <a:ext cx="1332036" cy="24006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rtl="0">
              <a:lnSpc>
                <a:spcPct val="150000"/>
              </a:lnSpc>
            </a:pPr>
            <a:r>
              <a:rPr lang="fr-FR" sz="1600" b="1" u="sng">
                <a:solidFill>
                  <a:schemeClr val="bg2"/>
                </a:solidFill>
                <a:latin typeface="Century Gothic" panose="020B0502020202020204" pitchFamily="34" charset="0"/>
              </a:rPr>
              <a:t>Diapositive 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3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b="1">
                <a:solidFill>
                  <a:schemeClr val="bg2"/>
                </a:solidFill>
                <a:latin typeface="Century Gothic" panose="020B0502020202020204" pitchFamily="34" charset="0"/>
              </a:rPr>
              <a:t>3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b="1">
                <a:solidFill>
                  <a:schemeClr val="bg2"/>
                </a:solidFill>
                <a:latin typeface="Century Gothic" panose="020B0502020202020204" pitchFamily="34" charset="0"/>
              </a:rPr>
              <a:t>3</a:t>
            </a:r>
            <a:endParaRPr kumimoji="0" lang="en-US" sz="14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b="1">
                <a:solidFill>
                  <a:schemeClr val="bg2"/>
                </a:solidFill>
                <a:latin typeface="Century Gothic" panose="020B0502020202020204" pitchFamily="34" charset="0"/>
              </a:rPr>
              <a:t>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b="1">
                <a:solidFill>
                  <a:schemeClr val="bg2"/>
                </a:solidFill>
                <a:latin typeface="Century Gothic" panose="020B0502020202020204" pitchFamily="34" charset="0"/>
              </a:rPr>
              <a:t>4</a:t>
            </a:r>
            <a:endParaRPr kumimoji="0" lang="en-US" sz="14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EBA6B2-7D91-0948-BBD7-FA92EF0797B7}"/>
              </a:ext>
            </a:extLst>
          </p:cNvPr>
          <p:cNvSpPr txBox="1"/>
          <p:nvPr/>
        </p:nvSpPr>
        <p:spPr>
          <a:xfrm>
            <a:off x="1857839" y="2226154"/>
            <a:ext cx="2849628" cy="24006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600" u="sng" dirty="0">
                <a:solidFill>
                  <a:schemeClr val="bg2"/>
                </a:solidFill>
                <a:latin typeface="Century Gothic Bold"/>
              </a:rPr>
              <a:t>Photo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dirty="0">
                <a:solidFill>
                  <a:schemeClr val="bg2"/>
                </a:solidFill>
                <a:latin typeface="Century Gothic Bold"/>
              </a:rPr>
              <a:t>Capture d’écran de l’université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Capture d’écran de Google+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Capture d’écran de YouTube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dirty="0">
                <a:solidFill>
                  <a:schemeClr val="bg2"/>
                </a:solidFill>
                <a:latin typeface="Century Gothic Bold"/>
              </a:rPr>
              <a:t>A </a:t>
            </a:r>
            <a:r>
              <a:rPr lang="fr-FR" sz="1400" dirty="0" err="1">
                <a:solidFill>
                  <a:schemeClr val="bg2"/>
                </a:solidFill>
                <a:latin typeface="Century Gothic Bold"/>
              </a:rPr>
              <a:t>deeper</a:t>
            </a:r>
            <a:r>
              <a:rPr lang="fr-FR" sz="1400" dirty="0">
                <a:solidFill>
                  <a:schemeClr val="bg2"/>
                </a:solidFill>
                <a:latin typeface="Century Gothic Bold"/>
              </a:rPr>
              <a:t> </a:t>
            </a:r>
            <a:r>
              <a:rPr lang="fr-FR" sz="1400" dirty="0" err="1">
                <a:solidFill>
                  <a:schemeClr val="bg2"/>
                </a:solidFill>
                <a:latin typeface="Century Gothic Bold"/>
              </a:rPr>
              <a:t>understanding</a:t>
            </a:r>
            <a:r>
              <a:rPr lang="fr-FR" sz="1400" dirty="0">
                <a:solidFill>
                  <a:schemeClr val="bg2"/>
                </a:solidFill>
                <a:latin typeface="Century Gothic Bold"/>
              </a:rPr>
              <a:t> 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Vidéo CNN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dirty="0">
                <a:solidFill>
                  <a:schemeClr val="bg2"/>
                </a:solidFill>
                <a:latin typeface="Century Gothic Bold"/>
              </a:rPr>
              <a:t>Capture d’écran de la vidéo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71AB9DB-DDEA-3341-99CC-C42C57ACED80}"/>
              </a:ext>
            </a:extLst>
          </p:cNvPr>
          <p:cNvSpPr txBox="1"/>
          <p:nvPr/>
        </p:nvSpPr>
        <p:spPr>
          <a:xfrm>
            <a:off x="4672822" y="2222500"/>
            <a:ext cx="4805589" cy="276998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600" u="sng" dirty="0">
                <a:solidFill>
                  <a:schemeClr val="bg2"/>
                </a:solidFill>
                <a:latin typeface="Century Gothic Bold"/>
              </a:rPr>
              <a:t>Crédit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dirty="0">
                <a:solidFill>
                  <a:schemeClr val="bg2"/>
                </a:solidFill>
                <a:latin typeface="Century Gothic Bold"/>
              </a:rPr>
              <a:t>Université du Queensland/</a:t>
            </a:r>
            <a:r>
              <a:rPr lang="fr-FR" sz="1400" dirty="0" err="1">
                <a:solidFill>
                  <a:schemeClr val="bg2"/>
                </a:solidFill>
                <a:latin typeface="Century Gothic Bold"/>
              </a:rPr>
              <a:t>GCI</a:t>
            </a:r>
            <a:endParaRPr lang="fr-FR" sz="1400" dirty="0">
              <a:solidFill>
                <a:schemeClr val="bg2"/>
              </a:solidFill>
              <a:latin typeface="Century Gothic Bold"/>
            </a:endParaRP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Google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dirty="0">
                <a:solidFill>
                  <a:schemeClr val="bg2"/>
                </a:solidFill>
                <a:latin typeface="Century Gothic Bold"/>
              </a:rPr>
              <a:t>Google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XL </a:t>
            </a:r>
            <a:r>
              <a:rPr lang="fr-FR" sz="1400" u="none" strike="noStrike" cap="none" spc="0" normalizeH="0" dirty="0" err="1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Catlin</a:t>
            </a:r>
            <a:r>
              <a:rPr lang="fr-FR" sz="1400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 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dirty="0">
                <a:solidFill>
                  <a:schemeClr val="bg2"/>
                </a:solidFill>
                <a:latin typeface="Century Gothic Bold"/>
              </a:rPr>
              <a:t>CNN/XL </a:t>
            </a:r>
            <a:r>
              <a:rPr lang="fr-FR" sz="1400" dirty="0" err="1">
                <a:solidFill>
                  <a:schemeClr val="bg2"/>
                </a:solidFill>
                <a:latin typeface="Century Gothic Bold"/>
              </a:rPr>
              <a:t>Catlin</a:t>
            </a:r>
            <a:r>
              <a:rPr lang="fr-FR" sz="1400" dirty="0">
                <a:solidFill>
                  <a:schemeClr val="bg2"/>
                </a:solidFill>
                <a:latin typeface="Century Gothic Bold"/>
              </a:rPr>
              <a:t> </a:t>
            </a:r>
            <a:r>
              <a:rPr lang="fr-FR" sz="1400" dirty="0" err="1">
                <a:solidFill>
                  <a:schemeClr val="bg2"/>
                </a:solidFill>
                <a:latin typeface="Century Gothic Bold"/>
              </a:rPr>
              <a:t>Seaview</a:t>
            </a:r>
            <a:r>
              <a:rPr lang="fr-FR" sz="1400" dirty="0">
                <a:solidFill>
                  <a:schemeClr val="bg2"/>
                </a:solidFill>
                <a:latin typeface="Century Gothic Bold"/>
              </a:rPr>
              <a:t> Survey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Google/XL </a:t>
            </a:r>
            <a:r>
              <a:rPr lang="fr-FR" sz="1400" u="none" strike="noStrike" cap="none" spc="0" normalizeH="0" dirty="0" err="1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Catlin</a:t>
            </a:r>
            <a:r>
              <a:rPr lang="fr-FR" sz="1400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 </a:t>
            </a:r>
            <a:r>
              <a:rPr lang="fr-FR" sz="1400" u="none" strike="noStrike" cap="none" spc="0" normalizeH="0" dirty="0" err="1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Seaview</a:t>
            </a:r>
            <a:r>
              <a:rPr lang="fr-FR" sz="1400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 Survey</a:t>
            </a:r>
          </a:p>
          <a:p>
            <a:pPr defTabSz="457200" rtl="0">
              <a:lnSpc>
                <a:spcPct val="150000"/>
              </a:lnSpc>
            </a:pPr>
            <a:endParaRPr kumimoji="0" lang="en-US" sz="16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 Bold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4702756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1416DEA-8D00-4E67-B557-7A1BF7CE3126}">
  <ds:schemaRefs>
    <ds:schemaRef ds:uri="http://purl.org/dc/dcmitype/"/>
    <ds:schemaRef ds:uri="http://schemas.microsoft.com/office/infopath/2007/PartnerControls"/>
    <ds:schemaRef ds:uri="7dd0c2b8-7301-49b5-921e-ab84ec4c20a5"/>
    <ds:schemaRef ds:uri="http://schemas.microsoft.com/office/2006/metadata/properties"/>
    <ds:schemaRef ds:uri="http://schemas.microsoft.com/office/2006/documentManagement/types"/>
    <ds:schemaRef ds:uri="http://purl.org/dc/terms/"/>
    <ds:schemaRef ds:uri="http://www.w3.org/XML/1998/namespace"/>
    <ds:schemaRef ds:uri="http://schemas.openxmlformats.org/package/2006/metadata/core-properties"/>
    <ds:schemaRef ds:uri="8dd429a2-b850-4aa5-85c2-8487e2b197cf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87B0701-7A62-43DD-939B-03AAF9ABA804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333</Words>
  <Application>Microsoft Office PowerPoint</Application>
  <PresentationFormat>On-screen Show (4:3)</PresentationFormat>
  <Paragraphs>53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Office Theme</vt:lpstr>
      <vt:lpstr>PowerPoint Presentation</vt:lpstr>
      <vt:lpstr>Leçon 8 : Conférence de presse sur les coraux</vt:lpstr>
      <vt:lpstr>Leçon 8 : Conférence de presse sur les coraux</vt:lpstr>
      <vt:lpstr>Leçon 8 : Conférence de presse sur les coraux</vt:lpstr>
      <vt:lpstr>Leçon 8 : Conférence de presse sur les coraux</vt:lpstr>
      <vt:lpstr>Leçon 8 : Conférence de presse sur les coraux</vt:lpstr>
      <vt:lpstr>Leçon 8 : Conférence de presse sur les coraux</vt:lpstr>
      <vt:lpstr>Leçon 8 : Conférence de presse sur les coraux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Culture</dc:creator>
  <cp:lastModifiedBy>Louise Cachot</cp:lastModifiedBy>
  <cp:revision>112</cp:revision>
  <cp:lastPrinted>2018-10-15T11:47:29Z</cp:lastPrinted>
  <dcterms:modified xsi:type="dcterms:W3CDTF">2020-03-25T17:11:25Z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